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Public Sans" panose="020B0604020202020204" charset="0"/>
      <p:regular r:id="rId36"/>
    </p:embeddedFont>
    <p:embeddedFont>
      <p:font typeface="Public Sans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9" d="100"/>
          <a:sy n="49" d="100"/>
        </p:scale>
        <p:origin x="-576"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8.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443435" y="3988296"/>
            <a:ext cx="10404872" cy="10404872"/>
          </a:xfrm>
          <a:custGeom>
            <a:avLst/>
            <a:gdLst/>
            <a:ahLst/>
            <a:cxnLst/>
            <a:rect l="l" t="t" r="r" b="b"/>
            <a:pathLst>
              <a:path w="10404872" h="10404872">
                <a:moveTo>
                  <a:pt x="10404873" y="0"/>
                </a:moveTo>
                <a:lnTo>
                  <a:pt x="0" y="0"/>
                </a:lnTo>
                <a:lnTo>
                  <a:pt x="0" y="10404872"/>
                </a:lnTo>
                <a:lnTo>
                  <a:pt x="10404873" y="10404872"/>
                </a:lnTo>
                <a:lnTo>
                  <a:pt x="10404873"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V="1">
            <a:off x="9326562" y="-4106168"/>
            <a:ext cx="10404872" cy="10404872"/>
          </a:xfrm>
          <a:custGeom>
            <a:avLst/>
            <a:gdLst/>
            <a:ahLst/>
            <a:cxnLst/>
            <a:rect l="l" t="t" r="r" b="b"/>
            <a:pathLst>
              <a:path w="10404872" h="10404872">
                <a:moveTo>
                  <a:pt x="0" y="10404872"/>
                </a:moveTo>
                <a:lnTo>
                  <a:pt x="10404873" y="10404872"/>
                </a:lnTo>
                <a:lnTo>
                  <a:pt x="10404873" y="0"/>
                </a:lnTo>
                <a:lnTo>
                  <a:pt x="0" y="0"/>
                </a:lnTo>
                <a:lnTo>
                  <a:pt x="0" y="10404872"/>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6563519" y="2611643"/>
            <a:ext cx="1785379" cy="1798753"/>
          </a:xfrm>
          <a:custGeom>
            <a:avLst/>
            <a:gdLst/>
            <a:ahLst/>
            <a:cxnLst/>
            <a:rect l="l" t="t" r="r" b="b"/>
            <a:pathLst>
              <a:path w="1785379" h="1798753">
                <a:moveTo>
                  <a:pt x="0" y="0"/>
                </a:moveTo>
                <a:lnTo>
                  <a:pt x="1785379" y="0"/>
                </a:lnTo>
                <a:lnTo>
                  <a:pt x="1785379" y="1798753"/>
                </a:lnTo>
                <a:lnTo>
                  <a:pt x="0" y="1798753"/>
                </a:lnTo>
                <a:lnTo>
                  <a:pt x="0" y="0"/>
                </a:lnTo>
                <a:close/>
              </a:path>
            </a:pathLst>
          </a:custGeom>
          <a:blipFill>
            <a:blip r:embed="rId4"/>
            <a:stretch>
              <a:fillRect/>
            </a:stretch>
          </a:blipFill>
        </p:spPr>
      </p:sp>
      <p:grpSp>
        <p:nvGrpSpPr>
          <p:cNvPr id="5" name="Group 5"/>
          <p:cNvGrpSpPr/>
          <p:nvPr/>
        </p:nvGrpSpPr>
        <p:grpSpPr>
          <a:xfrm>
            <a:off x="2348126" y="2910893"/>
            <a:ext cx="13591748" cy="4465213"/>
            <a:chOff x="0" y="0"/>
            <a:chExt cx="18122331" cy="5953617"/>
          </a:xfrm>
        </p:grpSpPr>
        <p:sp>
          <p:nvSpPr>
            <p:cNvPr id="6" name="TextBox 6"/>
            <p:cNvSpPr txBox="1"/>
            <p:nvPr/>
          </p:nvSpPr>
          <p:spPr>
            <a:xfrm>
              <a:off x="0" y="-76200"/>
              <a:ext cx="18122331" cy="4886450"/>
            </a:xfrm>
            <a:prstGeom prst="rect">
              <a:avLst/>
            </a:prstGeom>
          </p:spPr>
          <p:txBody>
            <a:bodyPr lIns="0" tIns="0" rIns="0" bIns="0" rtlCol="0" anchor="t">
              <a:spAutoFit/>
            </a:bodyPr>
            <a:lstStyle/>
            <a:p>
              <a:pPr algn="ctr">
                <a:lnSpc>
                  <a:spcPts val="14553"/>
                </a:lnSpc>
              </a:pPr>
              <a:r>
                <a:rPr lang="en-US" sz="11550" dirty="0" smtClean="0">
                  <a:solidFill>
                    <a:srgbClr val="FFFFFF"/>
                  </a:solidFill>
                  <a:latin typeface="HK Grotesk Bold"/>
                  <a:ea typeface="HK Grotesk Bold"/>
                  <a:cs typeface="HK Grotesk Bold"/>
                  <a:sym typeface="HK Grotesk Bold"/>
                </a:rPr>
                <a:t>  </a:t>
              </a:r>
              <a:r>
                <a:rPr lang="en-US" sz="11550" dirty="0" err="1" smtClean="0">
                  <a:solidFill>
                    <a:srgbClr val="FFFFFF"/>
                  </a:solidFill>
                  <a:latin typeface="HK Grotesk Bold"/>
                  <a:ea typeface="HK Grotesk Bold"/>
                  <a:cs typeface="HK Grotesk Bold"/>
                  <a:sym typeface="HK Grotesk Bold"/>
                </a:rPr>
                <a:t>etflix</a:t>
              </a:r>
              <a:r>
                <a:rPr lang="en-US" sz="11550" dirty="0" smtClean="0">
                  <a:solidFill>
                    <a:srgbClr val="FFFFFF"/>
                  </a:solidFill>
                  <a:latin typeface="HK Grotesk Bold"/>
                  <a:ea typeface="HK Grotesk Bold"/>
                  <a:cs typeface="HK Grotesk Bold"/>
                  <a:sym typeface="HK Grotesk Bold"/>
                </a:rPr>
                <a:t> </a:t>
              </a:r>
              <a:endParaRPr lang="en-US" sz="11550" dirty="0">
                <a:solidFill>
                  <a:srgbClr val="FFFFFF"/>
                </a:solidFill>
                <a:latin typeface="HK Grotesk Bold"/>
                <a:ea typeface="HK Grotesk Bold"/>
                <a:cs typeface="HK Grotesk Bold"/>
                <a:sym typeface="HK Grotesk Bold"/>
              </a:endParaRPr>
            </a:p>
            <a:p>
              <a:pPr algn="ctr">
                <a:lnSpc>
                  <a:spcPts val="14553"/>
                </a:lnSpc>
              </a:pPr>
              <a:r>
                <a:rPr lang="en-US" sz="11550" dirty="0">
                  <a:solidFill>
                    <a:srgbClr val="FFFFFF"/>
                  </a:solidFill>
                  <a:latin typeface="HK Grotesk Bold"/>
                  <a:ea typeface="HK Grotesk Bold"/>
                  <a:cs typeface="HK Grotesk Bold"/>
                  <a:sym typeface="HK Grotesk Bold"/>
                </a:rPr>
                <a:t>Data Analysis</a:t>
              </a:r>
            </a:p>
          </p:txBody>
        </p:sp>
        <p:sp>
          <p:nvSpPr>
            <p:cNvPr id="7" name="TextBox 7"/>
            <p:cNvSpPr txBox="1"/>
            <p:nvPr/>
          </p:nvSpPr>
          <p:spPr>
            <a:xfrm>
              <a:off x="51054" y="5171471"/>
              <a:ext cx="18071277" cy="782147"/>
            </a:xfrm>
            <a:prstGeom prst="rect">
              <a:avLst/>
            </a:prstGeom>
          </p:spPr>
          <p:txBody>
            <a:bodyPr lIns="0" tIns="0" rIns="0" bIns="0" rtlCol="0" anchor="t">
              <a:spAutoFit/>
            </a:bodyPr>
            <a:lstStyle/>
            <a:p>
              <a:pPr algn="ctr">
                <a:lnSpc>
                  <a:spcPts val="4810"/>
                </a:lnSpc>
                <a:spcBef>
                  <a:spcPct val="0"/>
                </a:spcBef>
              </a:pPr>
              <a:r>
                <a:rPr lang="en-US" sz="3436">
                  <a:solidFill>
                    <a:srgbClr val="FFFFFF"/>
                  </a:solidFill>
                  <a:latin typeface="Public Sans"/>
                  <a:ea typeface="Public Sans"/>
                  <a:cs typeface="Public Sans"/>
                  <a:sym typeface="Public Sans"/>
                </a:rPr>
                <a:t>Understanding Viewer Preferences and Performance</a:t>
              </a:r>
            </a:p>
          </p:txBody>
        </p:sp>
      </p:grpSp>
      <p:sp>
        <p:nvSpPr>
          <p:cNvPr id="8" name="TextBox 8"/>
          <p:cNvSpPr txBox="1"/>
          <p:nvPr/>
        </p:nvSpPr>
        <p:spPr>
          <a:xfrm>
            <a:off x="13785316" y="9248775"/>
            <a:ext cx="3892272" cy="619125"/>
          </a:xfrm>
          <a:prstGeom prst="rect">
            <a:avLst/>
          </a:prstGeom>
        </p:spPr>
        <p:txBody>
          <a:bodyPr lIns="0" tIns="0" rIns="0" bIns="0" rtlCol="0" anchor="t">
            <a:spAutoFit/>
          </a:bodyPr>
          <a:lstStyle/>
          <a:p>
            <a:pPr algn="ctr">
              <a:lnSpc>
                <a:spcPts val="4800"/>
              </a:lnSpc>
              <a:spcBef>
                <a:spcPct val="0"/>
              </a:spcBef>
            </a:pPr>
            <a:r>
              <a:rPr lang="en-US" sz="4000" dirty="0">
                <a:solidFill>
                  <a:srgbClr val="FFFFFF"/>
                </a:solidFill>
                <a:latin typeface="HK Grotesk Bold"/>
                <a:ea typeface="HK Grotesk Bold"/>
                <a:cs typeface="HK Grotesk Bold"/>
                <a:sym typeface="HK Grotesk Bold"/>
              </a:rPr>
              <a:t>-By </a:t>
            </a:r>
            <a:r>
              <a:rPr lang="en-US" sz="4000" dirty="0" smtClean="0">
                <a:solidFill>
                  <a:srgbClr val="FFFFFF"/>
                </a:solidFill>
                <a:latin typeface="HK Grotesk Bold"/>
                <a:ea typeface="HK Grotesk Bold"/>
                <a:cs typeface="HK Grotesk Bold"/>
                <a:sym typeface="HK Grotesk Bold"/>
              </a:rPr>
              <a:t>Satyam </a:t>
            </a:r>
            <a:r>
              <a:rPr lang="en-US" sz="4000" dirty="0" err="1" smtClean="0">
                <a:solidFill>
                  <a:srgbClr val="FFFFFF"/>
                </a:solidFill>
                <a:latin typeface="HK Grotesk Bold"/>
                <a:ea typeface="HK Grotesk Bold"/>
                <a:cs typeface="HK Grotesk Bold"/>
                <a:sym typeface="HK Grotesk Bold"/>
              </a:rPr>
              <a:t>Sahu</a:t>
            </a:r>
            <a:endParaRPr lang="en-US" sz="4000" dirty="0">
              <a:solidFill>
                <a:srgbClr val="FFFFFF"/>
              </a:solidFill>
              <a:latin typeface="HK Grotesk Bold"/>
              <a:ea typeface="HK Grotesk Bold"/>
              <a:cs typeface="HK Grotesk Bold"/>
              <a:sym typeface="HK Grotesk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7506622" y="645272"/>
            <a:ext cx="11622668" cy="8471137"/>
          </a:xfrm>
          <a:custGeom>
            <a:avLst/>
            <a:gdLst/>
            <a:ahLst/>
            <a:cxnLst/>
            <a:rect l="l" t="t" r="r" b="b"/>
            <a:pathLst>
              <a:path w="11622668" h="8471137">
                <a:moveTo>
                  <a:pt x="0" y="0"/>
                </a:moveTo>
                <a:lnTo>
                  <a:pt x="11622668" y="0"/>
                </a:lnTo>
                <a:lnTo>
                  <a:pt x="11622668" y="8471137"/>
                </a:lnTo>
                <a:lnTo>
                  <a:pt x="0" y="8471137"/>
                </a:lnTo>
                <a:lnTo>
                  <a:pt x="0" y="0"/>
                </a:lnTo>
                <a:close/>
              </a:path>
            </a:pathLst>
          </a:custGeom>
          <a:blipFill>
            <a:blip r:embed="rId4"/>
            <a:stretch>
              <a:fillRect/>
            </a:stretch>
          </a:blipFill>
        </p:spPr>
      </p:sp>
      <p:sp>
        <p:nvSpPr>
          <p:cNvPr id="4" name="TextBox 4"/>
          <p:cNvSpPr txBox="1"/>
          <p:nvPr/>
        </p:nvSpPr>
        <p:spPr>
          <a:xfrm>
            <a:off x="1028700" y="4747491"/>
            <a:ext cx="7079061" cy="30213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This SQL query efficiently selects only unique rows for each title in the Netflix data table by assigning row numbers partitioned by title, thereby ensuring duplicates are handled appropriately.</a:t>
            </a:r>
          </a:p>
        </p:txBody>
      </p:sp>
      <p:sp>
        <p:nvSpPr>
          <p:cNvPr id="5" name="TextBox 5"/>
          <p:cNvSpPr txBox="1"/>
          <p:nvPr/>
        </p:nvSpPr>
        <p:spPr>
          <a:xfrm>
            <a:off x="1028700" y="2004826"/>
            <a:ext cx="6477922" cy="22002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2. Remove Duplicates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21606" y="4261275"/>
            <a:ext cx="11233998" cy="6195850"/>
          </a:xfrm>
          <a:custGeom>
            <a:avLst/>
            <a:gdLst/>
            <a:ahLst/>
            <a:cxnLst/>
            <a:rect l="l" t="t" r="r" b="b"/>
            <a:pathLst>
              <a:path w="11233998" h="6195850">
                <a:moveTo>
                  <a:pt x="0" y="0"/>
                </a:moveTo>
                <a:lnTo>
                  <a:pt x="11233998" y="0"/>
                </a:lnTo>
                <a:lnTo>
                  <a:pt x="11233998" y="6195850"/>
                </a:lnTo>
                <a:lnTo>
                  <a:pt x="0" y="6195850"/>
                </a:lnTo>
                <a:lnTo>
                  <a:pt x="0" y="0"/>
                </a:lnTo>
                <a:close/>
              </a:path>
            </a:pathLst>
          </a:custGeom>
          <a:blipFill>
            <a:blip r:embed="rId4"/>
            <a:stretch>
              <a:fillRect/>
            </a:stretch>
          </a:blipFill>
        </p:spPr>
      </p:sp>
      <p:sp>
        <p:nvSpPr>
          <p:cNvPr id="4" name="TextBox 4"/>
          <p:cNvSpPr txBox="1"/>
          <p:nvPr/>
        </p:nvSpPr>
        <p:spPr>
          <a:xfrm>
            <a:off x="830857" y="3205410"/>
            <a:ext cx="16626286" cy="1536065"/>
          </a:xfrm>
          <a:prstGeom prst="rect">
            <a:avLst/>
          </a:prstGeom>
        </p:spPr>
        <p:txBody>
          <a:bodyPr lIns="0" tIns="0" rIns="0" bIns="0" rtlCol="0" anchor="t">
            <a:spAutoFit/>
          </a:bodyPr>
          <a:lstStyle/>
          <a:p>
            <a:pPr marL="626114" lvl="1" indent="-313057" algn="l">
              <a:lnSpc>
                <a:spcPts val="4060"/>
              </a:lnSpc>
              <a:buFont typeface="Arial"/>
              <a:buChar char="•"/>
            </a:pPr>
            <a:r>
              <a:rPr lang="en-US" sz="2900" dirty="0">
                <a:solidFill>
                  <a:srgbClr val="FFFFFF"/>
                </a:solidFill>
                <a:latin typeface="Public Sans"/>
                <a:ea typeface="Public Sans"/>
                <a:cs typeface="Public Sans"/>
                <a:sym typeface="Public Sans"/>
              </a:rPr>
              <a:t>To improve data structure and normalization, columns containing multiple values separated by commas were refactored into separate tables. This enhances data integrity and allows for more efficient querying and analysis of individual values.</a:t>
            </a:r>
          </a:p>
        </p:txBody>
      </p:sp>
      <p:sp>
        <p:nvSpPr>
          <p:cNvPr id="5" name="TextBox 5"/>
          <p:cNvSpPr txBox="1"/>
          <p:nvPr/>
        </p:nvSpPr>
        <p:spPr>
          <a:xfrm>
            <a:off x="1028700" y="806338"/>
            <a:ext cx="16626286" cy="1857375"/>
          </a:xfrm>
          <a:prstGeom prst="rect">
            <a:avLst/>
          </a:prstGeom>
        </p:spPr>
        <p:txBody>
          <a:bodyPr lIns="0" tIns="0" rIns="0" bIns="0" rtlCol="0" anchor="t">
            <a:spAutoFit/>
          </a:bodyPr>
          <a:lstStyle/>
          <a:p>
            <a:pPr marL="0" lvl="0" indent="0" algn="l">
              <a:lnSpc>
                <a:spcPts val="7320"/>
              </a:lnSpc>
            </a:pPr>
            <a:r>
              <a:rPr lang="en-US" sz="6100">
                <a:solidFill>
                  <a:srgbClr val="FFFFFF"/>
                </a:solidFill>
                <a:latin typeface="HK Grotesk Bold"/>
                <a:ea typeface="HK Grotesk Bold"/>
                <a:cs typeface="HK Grotesk Bold"/>
                <a:sym typeface="HK Grotesk Bold"/>
              </a:rPr>
              <a:t>3. Refactoring Columns with Multiple Values into Separate Tables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570977" y="0"/>
            <a:ext cx="10463586" cy="5673502"/>
          </a:xfrm>
          <a:custGeom>
            <a:avLst/>
            <a:gdLst/>
            <a:ahLst/>
            <a:cxnLst/>
            <a:rect l="l" t="t" r="r" b="b"/>
            <a:pathLst>
              <a:path w="10463586" h="5673502">
                <a:moveTo>
                  <a:pt x="0" y="0"/>
                </a:moveTo>
                <a:lnTo>
                  <a:pt x="10463586" y="0"/>
                </a:lnTo>
                <a:lnTo>
                  <a:pt x="10463586" y="5673502"/>
                </a:lnTo>
                <a:lnTo>
                  <a:pt x="0" y="5673502"/>
                </a:lnTo>
                <a:lnTo>
                  <a:pt x="0" y="0"/>
                </a:lnTo>
                <a:close/>
              </a:path>
            </a:pathLst>
          </a:custGeom>
          <a:blipFill>
            <a:blip r:embed="rId4"/>
            <a:stretch>
              <a:fillRect/>
            </a:stretch>
          </a:blipFill>
        </p:spPr>
      </p:sp>
      <p:sp>
        <p:nvSpPr>
          <p:cNvPr id="4" name="Freeform 4"/>
          <p:cNvSpPr/>
          <p:nvPr/>
        </p:nvSpPr>
        <p:spPr>
          <a:xfrm>
            <a:off x="4016299" y="4752912"/>
            <a:ext cx="9700918" cy="5391472"/>
          </a:xfrm>
          <a:custGeom>
            <a:avLst/>
            <a:gdLst/>
            <a:ahLst/>
            <a:cxnLst/>
            <a:rect l="l" t="t" r="r" b="b"/>
            <a:pathLst>
              <a:path w="9700918" h="5391472">
                <a:moveTo>
                  <a:pt x="0" y="0"/>
                </a:moveTo>
                <a:lnTo>
                  <a:pt x="9700918" y="0"/>
                </a:lnTo>
                <a:lnTo>
                  <a:pt x="9700918" y="5391471"/>
                </a:lnTo>
                <a:lnTo>
                  <a:pt x="0" y="5391471"/>
                </a:lnTo>
                <a:lnTo>
                  <a:pt x="0" y="0"/>
                </a:lnTo>
                <a:close/>
              </a:path>
            </a:pathLst>
          </a:custGeom>
          <a:blipFill>
            <a:blip r:embed="rId5"/>
            <a:stretch>
              <a:fillRect/>
            </a:stretch>
          </a:blipFill>
        </p:spPr>
      </p:sp>
      <p:sp>
        <p:nvSpPr>
          <p:cNvPr id="5" name="Freeform 5"/>
          <p:cNvSpPr/>
          <p:nvPr/>
        </p:nvSpPr>
        <p:spPr>
          <a:xfrm>
            <a:off x="8613028" y="0"/>
            <a:ext cx="10208377" cy="5673502"/>
          </a:xfrm>
          <a:custGeom>
            <a:avLst/>
            <a:gdLst/>
            <a:ahLst/>
            <a:cxnLst/>
            <a:rect l="l" t="t" r="r" b="b"/>
            <a:pathLst>
              <a:path w="10208377" h="5673502">
                <a:moveTo>
                  <a:pt x="0" y="0"/>
                </a:moveTo>
                <a:lnTo>
                  <a:pt x="10208377" y="0"/>
                </a:lnTo>
                <a:lnTo>
                  <a:pt x="10208377" y="5673502"/>
                </a:lnTo>
                <a:lnTo>
                  <a:pt x="0" y="5673502"/>
                </a:lnTo>
                <a:lnTo>
                  <a:pt x="0" y="0"/>
                </a:lnTo>
                <a:close/>
              </a:path>
            </a:pathLst>
          </a:custGeom>
          <a:blipFill>
            <a:blip r:embed="rId6"/>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7331827" y="130378"/>
            <a:ext cx="11986344" cy="9567671"/>
          </a:xfrm>
          <a:custGeom>
            <a:avLst/>
            <a:gdLst/>
            <a:ahLst/>
            <a:cxnLst/>
            <a:rect l="l" t="t" r="r" b="b"/>
            <a:pathLst>
              <a:path w="11986344" h="9567671">
                <a:moveTo>
                  <a:pt x="0" y="0"/>
                </a:moveTo>
                <a:lnTo>
                  <a:pt x="11986344" y="0"/>
                </a:lnTo>
                <a:lnTo>
                  <a:pt x="11986344" y="9567672"/>
                </a:lnTo>
                <a:lnTo>
                  <a:pt x="0" y="9567672"/>
                </a:lnTo>
                <a:lnTo>
                  <a:pt x="0" y="0"/>
                </a:lnTo>
                <a:close/>
              </a:path>
            </a:pathLst>
          </a:custGeom>
          <a:blipFill>
            <a:blip r:embed="rId4"/>
            <a:stretch>
              <a:fillRect/>
            </a:stretch>
          </a:blipFill>
        </p:spPr>
      </p:sp>
      <p:sp>
        <p:nvSpPr>
          <p:cNvPr id="4" name="TextBox 4"/>
          <p:cNvSpPr txBox="1"/>
          <p:nvPr/>
        </p:nvSpPr>
        <p:spPr>
          <a:xfrm>
            <a:off x="1028700" y="5010150"/>
            <a:ext cx="7079061" cy="24117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The data type of the "Date Added" column was changed from varchar to date to enhance data consistency and facilitate accurate date handling.</a:t>
            </a:r>
          </a:p>
        </p:txBody>
      </p:sp>
      <p:sp>
        <p:nvSpPr>
          <p:cNvPr id="5" name="TextBox 5"/>
          <p:cNvSpPr txBox="1"/>
          <p:nvPr/>
        </p:nvSpPr>
        <p:spPr>
          <a:xfrm>
            <a:off x="1028700" y="1271722"/>
            <a:ext cx="7565754" cy="329565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4. Data type conversions for date added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7467179" y="-101067"/>
            <a:ext cx="11629744" cy="10489134"/>
          </a:xfrm>
          <a:custGeom>
            <a:avLst/>
            <a:gdLst/>
            <a:ahLst/>
            <a:cxnLst/>
            <a:rect l="l" t="t" r="r" b="b"/>
            <a:pathLst>
              <a:path w="11629744" h="10489134">
                <a:moveTo>
                  <a:pt x="0" y="0"/>
                </a:moveTo>
                <a:lnTo>
                  <a:pt x="11629743" y="0"/>
                </a:lnTo>
                <a:lnTo>
                  <a:pt x="11629743" y="10489134"/>
                </a:lnTo>
                <a:lnTo>
                  <a:pt x="0" y="10489134"/>
                </a:lnTo>
                <a:lnTo>
                  <a:pt x="0" y="0"/>
                </a:lnTo>
                <a:close/>
              </a:path>
            </a:pathLst>
          </a:custGeom>
          <a:blipFill>
            <a:blip r:embed="rId4"/>
            <a:stretch>
              <a:fillRect/>
            </a:stretch>
          </a:blipFill>
        </p:spPr>
      </p:sp>
      <p:sp>
        <p:nvSpPr>
          <p:cNvPr id="4" name="TextBox 4"/>
          <p:cNvSpPr txBox="1"/>
          <p:nvPr/>
        </p:nvSpPr>
        <p:spPr>
          <a:xfrm>
            <a:off x="1028700" y="4200595"/>
            <a:ext cx="7079061" cy="5459730"/>
          </a:xfrm>
          <a:prstGeom prst="rect">
            <a:avLst/>
          </a:prstGeom>
        </p:spPr>
        <p:txBody>
          <a:bodyPr lIns="0" tIns="0" rIns="0" bIns="0" rtlCol="0" anchor="t">
            <a:spAutoFit/>
          </a:bodyPr>
          <a:lstStyle/>
          <a:p>
            <a:pPr algn="l">
              <a:lnSpc>
                <a:spcPts val="4860"/>
              </a:lnSpc>
            </a:pPr>
            <a:r>
              <a:rPr lang="en-US" sz="3000">
                <a:solidFill>
                  <a:srgbClr val="FFFFFF"/>
                </a:solidFill>
                <a:latin typeface="Public Sans"/>
                <a:ea typeface="Public Sans"/>
                <a:cs typeface="Public Sans"/>
                <a:sym typeface="Public Sans"/>
              </a:rPr>
              <a:t>Null values in the "Country" column were filled by analyzing the "Director" column, assuming that directors typically create content in their own country. </a:t>
            </a:r>
          </a:p>
          <a:p>
            <a:pPr marL="0" lvl="0" indent="0" algn="l">
              <a:lnSpc>
                <a:spcPts val="4859"/>
              </a:lnSpc>
            </a:pPr>
            <a:r>
              <a:rPr lang="en-US" sz="2999">
                <a:solidFill>
                  <a:srgbClr val="FFFFFF"/>
                </a:solidFill>
                <a:latin typeface="Public Sans"/>
                <a:ea typeface="Public Sans"/>
                <a:cs typeface="Public Sans"/>
                <a:sym typeface="Public Sans"/>
              </a:rPr>
              <a:t>This approach improves data completeness and enhances geographical insights within the dataset.</a:t>
            </a:r>
          </a:p>
        </p:txBody>
      </p:sp>
      <p:sp>
        <p:nvSpPr>
          <p:cNvPr id="5" name="TextBox 5"/>
          <p:cNvSpPr txBox="1"/>
          <p:nvPr/>
        </p:nvSpPr>
        <p:spPr>
          <a:xfrm>
            <a:off x="1028700" y="467672"/>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5. Populating missing values in Country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8428915" y="-445151"/>
            <a:ext cx="10657428" cy="11177302"/>
          </a:xfrm>
          <a:custGeom>
            <a:avLst/>
            <a:gdLst/>
            <a:ahLst/>
            <a:cxnLst/>
            <a:rect l="l" t="t" r="r" b="b"/>
            <a:pathLst>
              <a:path w="10657428" h="11177302">
                <a:moveTo>
                  <a:pt x="0" y="0"/>
                </a:moveTo>
                <a:lnTo>
                  <a:pt x="10657427" y="0"/>
                </a:lnTo>
                <a:lnTo>
                  <a:pt x="10657427" y="11177302"/>
                </a:lnTo>
                <a:lnTo>
                  <a:pt x="0" y="11177302"/>
                </a:lnTo>
                <a:lnTo>
                  <a:pt x="0" y="0"/>
                </a:lnTo>
                <a:close/>
              </a:path>
            </a:pathLst>
          </a:custGeom>
          <a:blipFill>
            <a:blip r:embed="rId4"/>
            <a:stretch>
              <a:fillRect/>
            </a:stretch>
          </a:blipFill>
        </p:spPr>
      </p:sp>
      <p:sp>
        <p:nvSpPr>
          <p:cNvPr id="4" name="TextBox 4"/>
          <p:cNvSpPr txBox="1"/>
          <p:nvPr/>
        </p:nvSpPr>
        <p:spPr>
          <a:xfrm>
            <a:off x="1028700" y="4408170"/>
            <a:ext cx="7079061" cy="48501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An issue was identified where null values in the "Duration" column were incorrectly placed in the "Rating" column. This discrepancy was resolved using a ‘CASE’ statement, ensuring that each column contains the appropriate data without compromising data integrity or analysis accuracy.</a:t>
            </a:r>
          </a:p>
        </p:txBody>
      </p:sp>
      <p:sp>
        <p:nvSpPr>
          <p:cNvPr id="5" name="TextBox 5"/>
          <p:cNvSpPr txBox="1"/>
          <p:nvPr/>
        </p:nvSpPr>
        <p:spPr>
          <a:xfrm>
            <a:off x="1028700" y="752475"/>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6. Populating missing values in Duration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7727313" y="32800"/>
            <a:ext cx="11332896" cy="10221401"/>
          </a:xfrm>
          <a:custGeom>
            <a:avLst/>
            <a:gdLst/>
            <a:ahLst/>
            <a:cxnLst/>
            <a:rect l="l" t="t" r="r" b="b"/>
            <a:pathLst>
              <a:path w="11332896" h="10221401">
                <a:moveTo>
                  <a:pt x="0" y="0"/>
                </a:moveTo>
                <a:lnTo>
                  <a:pt x="11332896" y="0"/>
                </a:lnTo>
                <a:lnTo>
                  <a:pt x="11332896" y="10221400"/>
                </a:lnTo>
                <a:lnTo>
                  <a:pt x="0" y="10221400"/>
                </a:lnTo>
                <a:lnTo>
                  <a:pt x="0" y="0"/>
                </a:lnTo>
                <a:close/>
              </a:path>
            </a:pathLst>
          </a:custGeom>
          <a:blipFill>
            <a:blip r:embed="rId4"/>
            <a:stretch>
              <a:fillRect/>
            </a:stretch>
          </a:blipFill>
        </p:spPr>
      </p:sp>
      <p:sp>
        <p:nvSpPr>
          <p:cNvPr id="4" name="TextBox 4"/>
          <p:cNvSpPr txBox="1"/>
          <p:nvPr/>
        </p:nvSpPr>
        <p:spPr>
          <a:xfrm>
            <a:off x="626675" y="1751353"/>
            <a:ext cx="6102618" cy="7233304"/>
          </a:xfrm>
          <a:prstGeom prst="rect">
            <a:avLst/>
          </a:prstGeom>
        </p:spPr>
        <p:txBody>
          <a:bodyPr lIns="0" tIns="0" rIns="0" bIns="0" rtlCol="0" anchor="t">
            <a:spAutoFit/>
          </a:bodyPr>
          <a:lstStyle/>
          <a:p>
            <a:pPr marL="1032319" lvl="1" indent="-516160" algn="l">
              <a:lnSpc>
                <a:spcPts val="5737"/>
              </a:lnSpc>
              <a:spcBef>
                <a:spcPct val="0"/>
              </a:spcBef>
              <a:buAutoNum type="arabicPeriod"/>
            </a:pPr>
            <a:r>
              <a:rPr lang="en-US" sz="4781">
                <a:solidFill>
                  <a:srgbClr val="FFFFFF"/>
                </a:solidFill>
                <a:latin typeface="HK Grotesk Bold"/>
                <a:ea typeface="HK Grotesk Bold"/>
                <a:cs typeface="HK Grotesk Bold"/>
                <a:sym typeface="HK Grotesk Bold"/>
              </a:rPr>
              <a:t>For each director count the number of movies and tv shows created by them in separate columns for directors who have created tv shows and movies both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Top 6 rows of the Output table</a:t>
            </a:r>
          </a:p>
        </p:txBody>
      </p:sp>
      <p:graphicFrame>
        <p:nvGraphicFramePr>
          <p:cNvPr id="3" name="Table 3"/>
          <p:cNvGraphicFramePr>
            <a:graphicFrameLocks noGrp="1"/>
          </p:cNvGraphicFramePr>
          <p:nvPr/>
        </p:nvGraphicFramePr>
        <p:xfrm>
          <a:off x="1028700" y="2777937"/>
          <a:ext cx="16066839" cy="6713920"/>
        </p:xfrm>
        <a:graphic>
          <a:graphicData uri="http://schemas.openxmlformats.org/drawingml/2006/table">
            <a:tbl>
              <a:tblPr/>
              <a:tblGrid>
                <a:gridCol w="5355613"/>
                <a:gridCol w="5355613"/>
                <a:gridCol w="5355613"/>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Shows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Abhishek Chaubey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Alastair Fothergill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Alban Teurlai</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Alessandro Angulo</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Andrew Tan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Anurag Kashyap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6407712" y="-1014522"/>
            <a:ext cx="13016540" cy="9855380"/>
          </a:xfrm>
          <a:custGeom>
            <a:avLst/>
            <a:gdLst/>
            <a:ahLst/>
            <a:cxnLst/>
            <a:rect l="l" t="t" r="r" b="b"/>
            <a:pathLst>
              <a:path w="13016540" h="9855380">
                <a:moveTo>
                  <a:pt x="0" y="0"/>
                </a:moveTo>
                <a:lnTo>
                  <a:pt x="13016539" y="0"/>
                </a:lnTo>
                <a:lnTo>
                  <a:pt x="13016539" y="9855380"/>
                </a:lnTo>
                <a:lnTo>
                  <a:pt x="0" y="9855380"/>
                </a:lnTo>
                <a:lnTo>
                  <a:pt x="0" y="0"/>
                </a:lnTo>
                <a:close/>
              </a:path>
            </a:pathLst>
          </a:custGeom>
          <a:blipFill>
            <a:blip r:embed="rId4"/>
            <a:stretch>
              <a:fillRect/>
            </a:stretch>
          </a:blipFill>
        </p:spPr>
      </p:sp>
      <p:sp>
        <p:nvSpPr>
          <p:cNvPr id="4" name="TextBox 4"/>
          <p:cNvSpPr txBox="1"/>
          <p:nvPr/>
        </p:nvSpPr>
        <p:spPr>
          <a:xfrm>
            <a:off x="697621"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2. Which country has highest number of comedy movies </a:t>
            </a:r>
          </a:p>
        </p:txBody>
      </p:sp>
      <p:graphicFrame>
        <p:nvGraphicFramePr>
          <p:cNvPr id="5" name="Table 5"/>
          <p:cNvGraphicFramePr>
            <a:graphicFrameLocks noGrp="1"/>
          </p:cNvGraphicFramePr>
          <p:nvPr/>
        </p:nvGraphicFramePr>
        <p:xfrm>
          <a:off x="8353854" y="7872584"/>
          <a:ext cx="9124255" cy="1936550"/>
        </p:xfrm>
        <a:graphic>
          <a:graphicData uri="http://schemas.openxmlformats.org/drawingml/2006/table">
            <a:tbl>
              <a:tblPr/>
              <a:tblGrid>
                <a:gridCol w="5156564"/>
                <a:gridCol w="3967691"/>
              </a:tblGrid>
              <a:tr h="971583">
                <a:tc>
                  <a:txBody>
                    <a:bodyPr/>
                    <a:lstStyle/>
                    <a:p>
                      <a:pPr algn="ctr">
                        <a:lnSpc>
                          <a:spcPts val="3878"/>
                        </a:lnSpc>
                        <a:defRPr/>
                      </a:pPr>
                      <a:r>
                        <a:rPr lang="en-US" sz="2770">
                          <a:solidFill>
                            <a:srgbClr val="404040"/>
                          </a:solidFill>
                          <a:latin typeface="HK Grotesk Bold"/>
                          <a:ea typeface="HK Grotesk Bold"/>
                          <a:cs typeface="HK Grotesk Bold"/>
                          <a:sym typeface="HK Grotesk Bold"/>
                        </a:rPr>
                        <a:t>Country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64967">
                <a:tc>
                  <a:txBody>
                    <a:bodyPr/>
                    <a:lstStyle/>
                    <a:p>
                      <a:pPr algn="ctr">
                        <a:lnSpc>
                          <a:spcPts val="3598"/>
                        </a:lnSpc>
                        <a:defRPr/>
                      </a:pPr>
                      <a:r>
                        <a:rPr lang="en-US" sz="2570">
                          <a:solidFill>
                            <a:srgbClr val="FFFFFF"/>
                          </a:solidFill>
                          <a:latin typeface="Public Sans"/>
                          <a:ea typeface="Public Sans"/>
                          <a:cs typeface="Public Sans"/>
                          <a:sym typeface="Public Sans"/>
                        </a:rPr>
                        <a:t>United States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685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10970614" y="1642617"/>
            <a:ext cx="8541833" cy="514350"/>
          </a:xfrm>
          <a:prstGeom prst="rect">
            <a:avLst/>
          </a:prstGeom>
        </p:spPr>
        <p:txBody>
          <a:bodyPr lIns="0" tIns="0" rIns="0" bIns="0" rtlCol="0" anchor="t">
            <a:spAutoFit/>
          </a:bodyPr>
          <a:lstStyle/>
          <a:p>
            <a:pPr marL="647700" lvl="1" indent="-323850" algn="l">
              <a:lnSpc>
                <a:spcPts val="4199"/>
              </a:lnSpc>
              <a:buAutoNum type="arabicPeriod"/>
            </a:pPr>
            <a:r>
              <a:rPr lang="en-US" sz="2999">
                <a:solidFill>
                  <a:srgbClr val="FFFFFF"/>
                </a:solidFill>
                <a:latin typeface="Public Sans"/>
                <a:ea typeface="Public Sans"/>
                <a:cs typeface="Public Sans"/>
                <a:sym typeface="Public Sans"/>
              </a:rPr>
              <a:t> Introduction </a:t>
            </a:r>
          </a:p>
        </p:txBody>
      </p:sp>
      <p:sp>
        <p:nvSpPr>
          <p:cNvPr id="4" name="TextBox 4"/>
          <p:cNvSpPr txBox="1"/>
          <p:nvPr/>
        </p:nvSpPr>
        <p:spPr>
          <a:xfrm>
            <a:off x="11314833" y="37433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3.  Workflow</a:t>
            </a:r>
          </a:p>
        </p:txBody>
      </p:sp>
      <p:sp>
        <p:nvSpPr>
          <p:cNvPr id="5" name="TextBox 5"/>
          <p:cNvSpPr txBox="1"/>
          <p:nvPr/>
        </p:nvSpPr>
        <p:spPr>
          <a:xfrm>
            <a:off x="11314833" y="589597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5. Data Cleaning</a:t>
            </a:r>
          </a:p>
        </p:txBody>
      </p:sp>
      <p:sp>
        <p:nvSpPr>
          <p:cNvPr id="6" name="TextBox 6"/>
          <p:cNvSpPr txBox="1"/>
          <p:nvPr/>
        </p:nvSpPr>
        <p:spPr>
          <a:xfrm>
            <a:off x="11314833" y="69723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6. Data Analysis</a:t>
            </a:r>
          </a:p>
        </p:txBody>
      </p:sp>
      <p:sp>
        <p:nvSpPr>
          <p:cNvPr id="7" name="TextBox 7"/>
          <p:cNvSpPr txBox="1"/>
          <p:nvPr/>
        </p:nvSpPr>
        <p:spPr>
          <a:xfrm>
            <a:off x="1838168" y="3552825"/>
            <a:ext cx="5378831" cy="2667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Content Table</a:t>
            </a:r>
          </a:p>
        </p:txBody>
      </p:sp>
      <p:sp>
        <p:nvSpPr>
          <p:cNvPr id="8" name="TextBox 8"/>
          <p:cNvSpPr txBox="1"/>
          <p:nvPr/>
        </p:nvSpPr>
        <p:spPr>
          <a:xfrm>
            <a:off x="11314833" y="26670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2. Objectives and Scope </a:t>
            </a:r>
          </a:p>
        </p:txBody>
      </p:sp>
      <p:sp>
        <p:nvSpPr>
          <p:cNvPr id="9" name="TextBox 9"/>
          <p:cNvSpPr txBox="1"/>
          <p:nvPr/>
        </p:nvSpPr>
        <p:spPr>
          <a:xfrm>
            <a:off x="11314833" y="481965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4. Data Collection and Loading</a:t>
            </a:r>
          </a:p>
        </p:txBody>
      </p:sp>
      <p:sp>
        <p:nvSpPr>
          <p:cNvPr id="10" name="TextBox 10"/>
          <p:cNvSpPr txBox="1"/>
          <p:nvPr/>
        </p:nvSpPr>
        <p:spPr>
          <a:xfrm>
            <a:off x="11314833" y="80486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7. Insights and 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7622843" y="-662368"/>
            <a:ext cx="11445558" cy="11611737"/>
          </a:xfrm>
          <a:custGeom>
            <a:avLst/>
            <a:gdLst/>
            <a:ahLst/>
            <a:cxnLst/>
            <a:rect l="l" t="t" r="r" b="b"/>
            <a:pathLst>
              <a:path w="11445558" h="11611737">
                <a:moveTo>
                  <a:pt x="0" y="0"/>
                </a:moveTo>
                <a:lnTo>
                  <a:pt x="11445559" y="0"/>
                </a:lnTo>
                <a:lnTo>
                  <a:pt x="11445559" y="11611736"/>
                </a:lnTo>
                <a:lnTo>
                  <a:pt x="0" y="11611736"/>
                </a:lnTo>
                <a:lnTo>
                  <a:pt x="0" y="0"/>
                </a:lnTo>
                <a:close/>
              </a:path>
            </a:pathLst>
          </a:custGeom>
          <a:blipFill>
            <a:blip r:embed="rId4"/>
            <a:stretch>
              <a:fillRect/>
            </a:stretch>
          </a:blipFill>
        </p:spPr>
      </p:sp>
      <p:sp>
        <p:nvSpPr>
          <p:cNvPr id="4" name="TextBox 4"/>
          <p:cNvSpPr txBox="1"/>
          <p:nvPr/>
        </p:nvSpPr>
        <p:spPr>
          <a:xfrm>
            <a:off x="1028700" y="2973509"/>
            <a:ext cx="6102618" cy="4339983"/>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3. For each year (as per date added to netflix), which director has maximum number of movies released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Last 6 rows of the Output table</a:t>
            </a:r>
          </a:p>
        </p:txBody>
      </p:sp>
      <p:graphicFrame>
        <p:nvGraphicFramePr>
          <p:cNvPr id="3" name="Table 3"/>
          <p:cNvGraphicFramePr>
            <a:graphicFrameLocks noGrp="1"/>
          </p:cNvGraphicFramePr>
          <p:nvPr/>
        </p:nvGraphicFramePr>
        <p:xfrm>
          <a:off x="1028700" y="2777937"/>
          <a:ext cx="16066839" cy="6682371"/>
        </p:xfrm>
        <a:graphic>
          <a:graphicData uri="http://schemas.openxmlformats.org/drawingml/2006/table">
            <a:tbl>
              <a:tblPr/>
              <a:tblGrid>
                <a:gridCol w="5355613"/>
                <a:gridCol w="5355613"/>
                <a:gridCol w="5355613"/>
              </a:tblGrid>
              <a:tr h="964775">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Year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2656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2016</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Jay Chapman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a:lstStyle/>
                    <a:p>
                      <a:pPr algn="ctr">
                        <a:lnSpc>
                          <a:spcPts val="3598"/>
                        </a:lnSpc>
                        <a:defRPr/>
                      </a:pPr>
                      <a:r>
                        <a:rPr lang="en-US" sz="2570">
                          <a:solidFill>
                            <a:srgbClr val="FFFFFF"/>
                          </a:solidFill>
                          <a:latin typeface="Public Sans"/>
                          <a:ea typeface="Public Sans"/>
                          <a:cs typeface="Public Sans"/>
                          <a:sym typeface="Public Sans"/>
                        </a:rPr>
                        <a:t>Cathy Garcia-Molina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2019</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a:lstStyle/>
                    <a:p>
                      <a:pPr algn="ctr">
                        <a:lnSpc>
                          <a:spcPts val="3598"/>
                        </a:lnSpc>
                        <a:defRPr/>
                      </a:pPr>
                      <a:r>
                        <a:rPr lang="en-US" sz="2570">
                          <a:solidFill>
                            <a:srgbClr val="FFFFFF"/>
                          </a:solidFill>
                          <a:latin typeface="Public Sans"/>
                          <a:ea typeface="Public Sans"/>
                          <a:cs typeface="Public Sans"/>
                          <a:sym typeface="Public Sans"/>
                        </a:rPr>
                        <a:t>Youssef Chahine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a:lstStyle/>
                    <a:p>
                      <a:pPr algn="ctr">
                        <a:lnSpc>
                          <a:spcPts val="3598"/>
                        </a:lnSpc>
                        <a:defRPr/>
                      </a:pPr>
                      <a:r>
                        <a:rPr lang="en-US" sz="2570">
                          <a:solidFill>
                            <a:srgbClr val="FFFFFF"/>
                          </a:solidFill>
                          <a:latin typeface="Public Sans"/>
                          <a:ea typeface="Public Sans"/>
                          <a:cs typeface="Public Sans"/>
                          <a:sym typeface="Public Sans"/>
                        </a:rPr>
                        <a:t>Rajiv Chilaka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8766820"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pic>
        <p:nvPicPr>
          <p:cNvPr id="3" name="Picture 3"/>
          <p:cNvPicPr>
            <a:picLocks noChangeAspect="1"/>
          </p:cNvPicPr>
          <p:nvPr/>
        </p:nvPicPr>
        <p:blipFill>
          <a:blip r:embed="rId4"/>
          <a:stretch>
            <a:fillRect/>
          </a:stretch>
        </p:blipFill>
        <p:spPr>
          <a:xfrm>
            <a:off x="8481569" y="44173"/>
            <a:ext cx="9107432" cy="10673039"/>
          </a:xfrm>
          <a:prstGeom prst="rect">
            <a:avLst/>
          </a:prstGeom>
        </p:spPr>
      </p:pic>
      <p:sp>
        <p:nvSpPr>
          <p:cNvPr id="4" name="TextBox 4"/>
          <p:cNvSpPr txBox="1"/>
          <p:nvPr/>
        </p:nvSpPr>
        <p:spPr>
          <a:xfrm>
            <a:off x="1028700" y="1947863"/>
            <a:ext cx="7086600" cy="6153150"/>
          </a:xfrm>
          <a:prstGeom prst="rect">
            <a:avLst/>
          </a:prstGeom>
        </p:spPr>
        <p:txBody>
          <a:bodyPr lIns="0" tIns="0" rIns="0" bIns="0" rtlCol="0" anchor="t">
            <a:spAutoFit/>
          </a:bodyPr>
          <a:lstStyle/>
          <a:p>
            <a:pPr marL="0" lvl="0" indent="0" algn="l">
              <a:lnSpc>
                <a:spcPts val="9720"/>
              </a:lnSpc>
              <a:spcBef>
                <a:spcPct val="0"/>
              </a:spcBef>
            </a:pPr>
            <a:r>
              <a:rPr lang="en-US" sz="8100">
                <a:solidFill>
                  <a:srgbClr val="FFFFFF"/>
                </a:solidFill>
                <a:latin typeface="HK Grotesk Bold"/>
                <a:ea typeface="HK Grotesk Bold"/>
                <a:cs typeface="HK Grotesk Bold"/>
                <a:sym typeface="HK Grotesk Bold"/>
              </a:rPr>
              <a:t>Directors with highest number of movies in respective year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6205004" y="1339380"/>
            <a:ext cx="13070706" cy="7608240"/>
          </a:xfrm>
          <a:custGeom>
            <a:avLst/>
            <a:gdLst/>
            <a:ahLst/>
            <a:cxnLst/>
            <a:rect l="l" t="t" r="r" b="b"/>
            <a:pathLst>
              <a:path w="13070706" h="7608240">
                <a:moveTo>
                  <a:pt x="0" y="0"/>
                </a:moveTo>
                <a:lnTo>
                  <a:pt x="13070706" y="0"/>
                </a:lnTo>
                <a:lnTo>
                  <a:pt x="13070706" y="7608240"/>
                </a:lnTo>
                <a:lnTo>
                  <a:pt x="0" y="7608240"/>
                </a:lnTo>
                <a:lnTo>
                  <a:pt x="0" y="0"/>
                </a:lnTo>
                <a:close/>
              </a:path>
            </a:pathLst>
          </a:custGeom>
          <a:blipFill>
            <a:blip r:embed="rId4"/>
            <a:stretch>
              <a:fillRect/>
            </a:stretch>
          </a:blipFill>
        </p:spPr>
      </p:sp>
      <p:sp>
        <p:nvSpPr>
          <p:cNvPr id="4" name="TextBox 4"/>
          <p:cNvSpPr txBox="1"/>
          <p:nvPr/>
        </p:nvSpPr>
        <p:spPr>
          <a:xfrm>
            <a:off x="1028700"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4. What is the average duration of movies in each genre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646218" y="2085975"/>
            <a:ext cx="7086600" cy="61055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HK Grotesk Bold"/>
                <a:ea typeface="HK Grotesk Bold"/>
                <a:cs typeface="HK Grotesk Bold"/>
                <a:sym typeface="HK Grotesk Bold"/>
              </a:rPr>
              <a:t>Top 5 movies with highest average duration time in minutes</a:t>
            </a:r>
          </a:p>
        </p:txBody>
      </p:sp>
      <p:sp>
        <p:nvSpPr>
          <p:cNvPr id="3" name="Freeform 3"/>
          <p:cNvSpPr/>
          <p:nvPr/>
        </p:nvSpPr>
        <p:spPr>
          <a:xfrm>
            <a:off x="645435"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pic>
        <p:nvPicPr>
          <p:cNvPr id="4" name="Picture 4"/>
          <p:cNvPicPr>
            <a:picLocks noChangeAspect="1"/>
          </p:cNvPicPr>
          <p:nvPr/>
        </p:nvPicPr>
        <p:blipFill>
          <a:blip r:embed="rId4"/>
          <a:stretch>
            <a:fillRect/>
          </a:stretch>
        </p:blipFill>
        <p:spPr>
          <a:xfrm>
            <a:off x="-742520" y="829679"/>
            <a:ext cx="11442690" cy="82294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7046662" y="-756263"/>
            <a:ext cx="12031718" cy="11799527"/>
          </a:xfrm>
          <a:custGeom>
            <a:avLst/>
            <a:gdLst/>
            <a:ahLst/>
            <a:cxnLst/>
            <a:rect l="l" t="t" r="r" b="b"/>
            <a:pathLst>
              <a:path w="12031718" h="11799527">
                <a:moveTo>
                  <a:pt x="0" y="0"/>
                </a:moveTo>
                <a:lnTo>
                  <a:pt x="12031718" y="0"/>
                </a:lnTo>
                <a:lnTo>
                  <a:pt x="12031718" y="11799526"/>
                </a:lnTo>
                <a:lnTo>
                  <a:pt x="0" y="11799526"/>
                </a:lnTo>
                <a:lnTo>
                  <a:pt x="0" y="0"/>
                </a:lnTo>
                <a:close/>
              </a:path>
            </a:pathLst>
          </a:custGeom>
          <a:blipFill>
            <a:blip r:embed="rId4"/>
            <a:stretch>
              <a:fillRect/>
            </a:stretch>
          </a:blipFill>
        </p:spPr>
      </p:sp>
      <p:sp>
        <p:nvSpPr>
          <p:cNvPr id="4" name="TextBox 4"/>
          <p:cNvSpPr txBox="1"/>
          <p:nvPr/>
        </p:nvSpPr>
        <p:spPr>
          <a:xfrm>
            <a:off x="673972" y="1301665"/>
            <a:ext cx="6102618" cy="7956635"/>
          </a:xfrm>
          <a:prstGeom prst="rect">
            <a:avLst/>
          </a:prstGeom>
        </p:spPr>
        <p:txBody>
          <a:bodyPr lIns="0" tIns="0" rIns="0" bIns="0" rtlCol="0" anchor="t">
            <a:spAutoFit/>
          </a:bodyPr>
          <a:lstStyle/>
          <a:p>
            <a:pPr algn="l">
              <a:lnSpc>
                <a:spcPts val="5737"/>
              </a:lnSpc>
            </a:pPr>
            <a:r>
              <a:rPr lang="en-US" sz="4781">
                <a:solidFill>
                  <a:srgbClr val="FFFFFF"/>
                </a:solidFill>
                <a:latin typeface="HK Grotesk Bold"/>
                <a:ea typeface="HK Grotesk Bold"/>
                <a:cs typeface="HK Grotesk Bold"/>
                <a:sym typeface="HK Grotesk Bold"/>
              </a:rPr>
              <a:t>5. Find the list of directors who have created horror and comedy movies both.</a:t>
            </a:r>
          </a:p>
          <a:p>
            <a:pPr algn="l">
              <a:lnSpc>
                <a:spcPts val="5737"/>
              </a:lnSpc>
            </a:pPr>
            <a:endParaRPr lang="en-US" sz="4781">
              <a:solidFill>
                <a:srgbClr val="FFFFFF"/>
              </a:solidFill>
              <a:latin typeface="HK Grotesk Bold"/>
              <a:ea typeface="HK Grotesk Bold"/>
              <a:cs typeface="HK Grotesk Bold"/>
              <a:sym typeface="HK Grotesk Bold"/>
            </a:endParaRPr>
          </a:p>
          <a:p>
            <a:pPr algn="l">
              <a:lnSpc>
                <a:spcPts val="5737"/>
              </a:lnSpc>
            </a:pPr>
            <a:r>
              <a:rPr lang="en-US" sz="4781">
                <a:solidFill>
                  <a:srgbClr val="FFFFFF"/>
                </a:solidFill>
                <a:latin typeface="HK Grotesk Bold"/>
                <a:ea typeface="HK Grotesk Bold"/>
                <a:cs typeface="HK Grotesk Bold"/>
                <a:sym typeface="HK Grotesk Bold"/>
              </a:rPr>
              <a:t>Display director names along with number of comedy and horror movies directed by them.</a:t>
            </a:r>
          </a:p>
          <a:p>
            <a:pPr algn="l">
              <a:lnSpc>
                <a:spcPts val="5737"/>
              </a:lnSpc>
              <a:spcBef>
                <a:spcPct val="0"/>
              </a:spcBef>
            </a:pPr>
            <a:endParaRPr lang="en-US" sz="4781">
              <a:solidFill>
                <a:srgbClr val="FFFFFF"/>
              </a:solidFill>
              <a:latin typeface="HK Grotesk Bold"/>
              <a:ea typeface="HK Grotesk Bold"/>
              <a:cs typeface="HK Grotesk Bold"/>
              <a:sym typeface="HK Grotesk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23004"/>
            <a:ext cx="16802479" cy="1228725"/>
          </a:xfrm>
          <a:prstGeom prst="rect">
            <a:avLst/>
          </a:prstGeom>
        </p:spPr>
        <p:txBody>
          <a:bodyPr lIns="0" tIns="0" rIns="0" bIns="0" rtlCol="0" anchor="t">
            <a:spAutoFit/>
          </a:bodyPr>
          <a:lstStyle/>
          <a:p>
            <a:pPr marL="0" lvl="0" indent="0" algn="l">
              <a:lnSpc>
                <a:spcPts val="9600"/>
              </a:lnSpc>
            </a:pPr>
            <a:r>
              <a:rPr lang="en-US" sz="8000">
                <a:solidFill>
                  <a:srgbClr val="FFFFFF"/>
                </a:solidFill>
                <a:latin typeface="HK Grotesk Bold"/>
                <a:ea typeface="HK Grotesk Bold"/>
                <a:cs typeface="HK Grotesk Bold"/>
                <a:sym typeface="HK Grotesk Bold"/>
              </a:rPr>
              <a:t>6 random rows from the output table</a:t>
            </a:r>
          </a:p>
        </p:txBody>
      </p:sp>
      <p:graphicFrame>
        <p:nvGraphicFramePr>
          <p:cNvPr id="3" name="Table 3"/>
          <p:cNvGraphicFramePr>
            <a:graphicFrameLocks noGrp="1"/>
          </p:cNvGraphicFramePr>
          <p:nvPr/>
        </p:nvGraphicFramePr>
        <p:xfrm>
          <a:off x="1028700" y="2544380"/>
          <a:ext cx="16066839" cy="6713920"/>
        </p:xfrm>
        <a:graphic>
          <a:graphicData uri="http://schemas.openxmlformats.org/drawingml/2006/table">
            <a:tbl>
              <a:tblPr/>
              <a:tblGrid>
                <a:gridCol w="5355613"/>
                <a:gridCol w="5355613"/>
                <a:gridCol w="5355613"/>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Comedy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Horror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Banjong Pisanthanakun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Don Michael Paul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Jeff Baena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Kevin Smith</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Michael Tiddes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Poj Arnon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Insights and Results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1028700" y="3152503"/>
            <a:ext cx="16230600" cy="5183505"/>
          </a:xfrm>
          <a:prstGeom prst="rect">
            <a:avLst/>
          </a:prstGeom>
        </p:spPr>
        <p:txBody>
          <a:bodyPr lIns="0" tIns="0" rIns="0" bIns="0" rtlCol="0" anchor="t">
            <a:spAutoFit/>
          </a:bodyPr>
          <a:lstStyle/>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Content Preferences: </a:t>
            </a:r>
            <a:r>
              <a:rPr lang="en-US" sz="3300">
                <a:solidFill>
                  <a:srgbClr val="FFFFFF"/>
                </a:solidFill>
                <a:latin typeface="Public Sans"/>
                <a:ea typeface="Public Sans"/>
                <a:cs typeface="Public Sans"/>
                <a:sym typeface="Public Sans"/>
              </a:rPr>
              <a:t>Highlighted the popularity of comedy movies in the United States, guiding localized content acquisition strategies.</a:t>
            </a:r>
          </a:p>
          <a:p>
            <a:pPr algn="l">
              <a:lnSpc>
                <a:spcPts val="4620"/>
              </a:lnSpc>
            </a:pPr>
            <a:endParaRPr lang="en-US" sz="3300">
              <a:solidFill>
                <a:srgbClr val="FFFFFF"/>
              </a:solidFill>
              <a:latin typeface="Public Sans"/>
              <a:ea typeface="Public Sans"/>
              <a:cs typeface="Public Sans"/>
              <a:sym typeface="Public Sans"/>
            </a:endParaRPr>
          </a:p>
          <a:p>
            <a:pPr marL="690882" lvl="1" indent="-345441" algn="l">
              <a:lnSpc>
                <a:spcPts val="4480"/>
              </a:lnSpc>
              <a:buFont typeface="Arial"/>
              <a:buChar char="•"/>
            </a:pPr>
            <a:r>
              <a:rPr lang="en-US" sz="3200">
                <a:solidFill>
                  <a:srgbClr val="FFFFFF"/>
                </a:solidFill>
                <a:latin typeface="Public Sans Bold"/>
                <a:ea typeface="Public Sans Bold"/>
                <a:cs typeface="Public Sans Bold"/>
                <a:sym typeface="Public Sans Bold"/>
              </a:rPr>
              <a:t>Directorial Excellence: </a:t>
            </a:r>
            <a:r>
              <a:rPr lang="en-US" sz="3200">
                <a:solidFill>
                  <a:srgbClr val="FFFFFF"/>
                </a:solidFill>
                <a:latin typeface="Public Sans"/>
                <a:ea typeface="Public Sans"/>
                <a:cs typeface="Public Sans"/>
                <a:sym typeface="Public Sans"/>
              </a:rPr>
              <a:t>Recognized prolific directors and their impact on Netflix’s content diversity and viewer engagement.</a:t>
            </a:r>
          </a:p>
          <a:p>
            <a:pPr algn="l">
              <a:lnSpc>
                <a:spcPts val="4620"/>
              </a:lnSpc>
            </a:pPr>
            <a:endParaRPr lang="en-US" sz="32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Genre Analysis:</a:t>
            </a:r>
            <a:r>
              <a:rPr lang="en-US" sz="3300">
                <a:solidFill>
                  <a:srgbClr val="FFFFFF"/>
                </a:solidFill>
                <a:latin typeface="Public Sans"/>
                <a:ea typeface="Public Sans"/>
                <a:cs typeface="Public Sans"/>
                <a:sym typeface="Public Sans"/>
              </a:rPr>
              <a:t> Provided insights into viewer preferences based on genre and average duration, informing content curation strategies.</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19175"/>
            <a:ext cx="14899943" cy="1162050"/>
          </a:xfrm>
          <a:prstGeom prst="rect">
            <a:avLst/>
          </a:prstGeom>
        </p:spPr>
        <p:txBody>
          <a:bodyPr lIns="0" tIns="0" rIns="0" bIns="0" rtlCol="0" anchor="t">
            <a:spAutoFit/>
          </a:bodyPr>
          <a:lstStyle/>
          <a:p>
            <a:pPr marL="0" lvl="0" indent="0" algn="l">
              <a:lnSpc>
                <a:spcPts val="9120"/>
              </a:lnSpc>
            </a:pPr>
            <a:r>
              <a:rPr lang="en-US" sz="7600">
                <a:solidFill>
                  <a:srgbClr val="FFFFFF"/>
                </a:solidFill>
                <a:latin typeface="HK Grotesk Bold"/>
                <a:ea typeface="HK Grotesk Bold"/>
                <a:cs typeface="HK Grotesk Bold"/>
                <a:sym typeface="HK Grotesk Bold"/>
              </a:rPr>
              <a:t>Key Findings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1028700" y="2413272"/>
            <a:ext cx="16230600" cy="7093585"/>
          </a:xfrm>
          <a:prstGeom prst="rect">
            <a:avLst/>
          </a:prstGeom>
        </p:spPr>
        <p:txBody>
          <a:bodyPr lIns="0" tIns="0" rIns="0" bIns="0" rtlCol="0" anchor="t">
            <a:spAutoFit/>
          </a:bodyPr>
          <a:lstStyle/>
          <a:p>
            <a:pPr marL="669293" lvl="1" indent="-334646" algn="l">
              <a:lnSpc>
                <a:spcPts val="4340"/>
              </a:lnSpc>
              <a:buAutoNum type="arabicPeriod"/>
            </a:pPr>
            <a:r>
              <a:rPr lang="en-US" sz="3100">
                <a:solidFill>
                  <a:srgbClr val="FFFFFF"/>
                </a:solidFill>
                <a:latin typeface="Public Sans Bold"/>
                <a:ea typeface="Public Sans Bold"/>
                <a:cs typeface="Public Sans Bold"/>
                <a:sym typeface="Public Sans Bold"/>
              </a:rPr>
              <a:t>Enhanced Content Relevance:</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Targeting popular genres like comedy in the United States improves viewer engagement.</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2. Strategic Partnerships</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Collaborating with top directors diversifies content and attracts broader audiences.</a:t>
            </a:r>
          </a:p>
          <a:p>
            <a:pPr algn="l">
              <a:lnSpc>
                <a:spcPts val="462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3. Operational Efficiency</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Optimizing content length enhances viewer satisfaction and retention.</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4. Informed Decision-Making</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Data-driven insights enable precise resource allocation and competitive positioning.</a:t>
            </a:r>
          </a:p>
          <a:p>
            <a:pPr marL="0" lvl="0" indent="0" algn="l">
              <a:lnSpc>
                <a:spcPts val="4340"/>
              </a:lnSpc>
              <a:spcBef>
                <a:spcPct val="0"/>
              </a:spcBef>
            </a:pPr>
            <a:endParaRPr lang="en-US" sz="3100">
              <a:solidFill>
                <a:srgbClr val="FFFFFF"/>
              </a:solidFill>
              <a:latin typeface="Public Sans"/>
              <a:ea typeface="Public Sans"/>
              <a:cs typeface="Public Sans"/>
              <a:sym typeface="Public Sans"/>
            </a:endParaRPr>
          </a:p>
        </p:txBody>
      </p:sp>
      <p:sp>
        <p:nvSpPr>
          <p:cNvPr id="4" name="TextBox 4"/>
          <p:cNvSpPr txBox="1"/>
          <p:nvPr/>
        </p:nvSpPr>
        <p:spPr>
          <a:xfrm>
            <a:off x="1028700" y="688096"/>
            <a:ext cx="14899943" cy="1085850"/>
          </a:xfrm>
          <a:prstGeom prst="rect">
            <a:avLst/>
          </a:prstGeom>
        </p:spPr>
        <p:txBody>
          <a:bodyPr lIns="0" tIns="0" rIns="0" bIns="0" rtlCol="0" anchor="t">
            <a:spAutoFit/>
          </a:bodyPr>
          <a:lstStyle/>
          <a:p>
            <a:pPr marL="0" lvl="0" indent="0" algn="l">
              <a:lnSpc>
                <a:spcPts val="8520"/>
              </a:lnSpc>
            </a:pPr>
            <a:r>
              <a:rPr lang="en-US" sz="7100">
                <a:solidFill>
                  <a:srgbClr val="FFFFFF"/>
                </a:solidFill>
                <a:latin typeface="HK Grotesk Bold"/>
                <a:ea typeface="HK Grotesk Bold"/>
                <a:cs typeface="HK Grotesk Bold"/>
                <a:sym typeface="HK Grotesk Bold"/>
              </a:rPr>
              <a:t>Business Impact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748963" y="1146520"/>
            <a:ext cx="5363221" cy="7993961"/>
          </a:xfrm>
          <a:custGeom>
            <a:avLst/>
            <a:gdLst/>
            <a:ahLst/>
            <a:cxnLst/>
            <a:rect l="l" t="t" r="r" b="b"/>
            <a:pathLst>
              <a:path w="5363221" h="7993961">
                <a:moveTo>
                  <a:pt x="0" y="0"/>
                </a:moveTo>
                <a:lnTo>
                  <a:pt x="5363221" y="0"/>
                </a:lnTo>
                <a:lnTo>
                  <a:pt x="5363221" y="7993960"/>
                </a:lnTo>
                <a:lnTo>
                  <a:pt x="0" y="799396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a:grpSpLocks noChangeAspect="1"/>
          </p:cNvGrpSpPr>
          <p:nvPr/>
        </p:nvGrpSpPr>
        <p:grpSpPr>
          <a:xfrm>
            <a:off x="9295834" y="2771863"/>
            <a:ext cx="8269479" cy="474327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FFFF"/>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603" r="-5603"/>
              </a:stretch>
            </a:blipFill>
          </p:spPr>
        </p:sp>
      </p:grpSp>
      <p:grpSp>
        <p:nvGrpSpPr>
          <p:cNvPr id="9" name="Group 9"/>
          <p:cNvGrpSpPr/>
          <p:nvPr/>
        </p:nvGrpSpPr>
        <p:grpSpPr>
          <a:xfrm>
            <a:off x="1028700" y="1802161"/>
            <a:ext cx="7822101" cy="6682678"/>
            <a:chOff x="0" y="0"/>
            <a:chExt cx="10429468" cy="8910237"/>
          </a:xfrm>
        </p:grpSpPr>
        <p:sp>
          <p:nvSpPr>
            <p:cNvPr id="10" name="TextBox 10"/>
            <p:cNvSpPr txBox="1"/>
            <p:nvPr/>
          </p:nvSpPr>
          <p:spPr>
            <a:xfrm>
              <a:off x="0" y="0"/>
              <a:ext cx="10429468" cy="1778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Introduction</a:t>
              </a:r>
            </a:p>
          </p:txBody>
        </p:sp>
        <p:sp>
          <p:nvSpPr>
            <p:cNvPr id="11" name="TextBox 11"/>
            <p:cNvSpPr txBox="1"/>
            <p:nvPr/>
          </p:nvSpPr>
          <p:spPr>
            <a:xfrm>
              <a:off x="0" y="2534837"/>
              <a:ext cx="10429468" cy="637540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This project focuses on analyzing Netflix data to uncover viewer behaviors and content trends. </a:t>
              </a:r>
            </a:p>
            <a:p>
              <a:pPr marL="0" lvl="0" indent="0" algn="l">
                <a:lnSpc>
                  <a:spcPts val="4200"/>
                </a:lnSpc>
                <a:spcBef>
                  <a:spcPct val="0"/>
                </a:spcBef>
              </a:pPr>
              <a:r>
                <a:rPr lang="en-US" sz="3000">
                  <a:solidFill>
                    <a:srgbClr val="FFFFFF"/>
                  </a:solidFill>
                  <a:latin typeface="Public Sans"/>
                  <a:ea typeface="Public Sans"/>
                  <a:cs typeface="Public Sans"/>
                  <a:sym typeface="Public Sans"/>
                </a:rPr>
                <a:t>By refining data types, resolving inconsistencies, and leveraging SQL queries, the analysis aims to provide actionable insights for optimizing content strategies and enhancing user experience on the platform.</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0"/>
            <a:ext cx="18297525" cy="10287000"/>
          </a:xfrm>
          <a:custGeom>
            <a:avLst/>
            <a:gdLst/>
            <a:ahLst/>
            <a:cxnLst/>
            <a:rect l="l" t="t" r="r" b="b"/>
            <a:pathLst>
              <a:path w="18297525" h="10287000">
                <a:moveTo>
                  <a:pt x="0" y="0"/>
                </a:moveTo>
                <a:lnTo>
                  <a:pt x="18297524" y="0"/>
                </a:lnTo>
                <a:lnTo>
                  <a:pt x="18297524"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3095863" y="3273016"/>
            <a:ext cx="12096273" cy="3740969"/>
            <a:chOff x="0" y="0"/>
            <a:chExt cx="16128364" cy="4987958"/>
          </a:xfrm>
        </p:grpSpPr>
        <p:sp>
          <p:nvSpPr>
            <p:cNvPr id="4" name="TextBox 4"/>
            <p:cNvSpPr txBox="1"/>
            <p:nvPr/>
          </p:nvSpPr>
          <p:spPr>
            <a:xfrm>
              <a:off x="0" y="0"/>
              <a:ext cx="16128364" cy="1778000"/>
            </a:xfrm>
            <a:prstGeom prst="rect">
              <a:avLst/>
            </a:prstGeom>
          </p:spPr>
          <p:txBody>
            <a:bodyPr lIns="0" tIns="0" rIns="0" bIns="0" rtlCol="0" anchor="t">
              <a:spAutoFit/>
            </a:bodyPr>
            <a:lstStyle/>
            <a:p>
              <a:pPr marL="0" lvl="0" indent="0" algn="just">
                <a:lnSpc>
                  <a:spcPts val="10560"/>
                </a:lnSpc>
                <a:spcBef>
                  <a:spcPct val="0"/>
                </a:spcBef>
              </a:pPr>
              <a:r>
                <a:rPr lang="en-US" sz="8800">
                  <a:solidFill>
                    <a:srgbClr val="FFFFFF"/>
                  </a:solidFill>
                  <a:latin typeface="HK Grotesk Bold"/>
                  <a:ea typeface="HK Grotesk Bold"/>
                  <a:cs typeface="HK Grotesk Bold"/>
                  <a:sym typeface="HK Grotesk Bold"/>
                </a:rPr>
                <a:t>             Thank you!</a:t>
              </a:r>
            </a:p>
          </p:txBody>
        </p:sp>
        <p:sp>
          <p:nvSpPr>
            <p:cNvPr id="5" name="TextBox 5"/>
            <p:cNvSpPr txBox="1"/>
            <p:nvPr/>
          </p:nvSpPr>
          <p:spPr>
            <a:xfrm>
              <a:off x="0" y="1951600"/>
              <a:ext cx="16128364" cy="3036358"/>
            </a:xfrm>
            <a:prstGeom prst="rect">
              <a:avLst/>
            </a:prstGeom>
          </p:spPr>
          <p:txBody>
            <a:bodyPr lIns="0" tIns="0" rIns="0" bIns="0" rtlCol="0" anchor="t">
              <a:spAutoFit/>
            </a:bodyPr>
            <a:lstStyle/>
            <a:p>
              <a:pPr algn="ctr">
                <a:lnSpc>
                  <a:spcPts val="4550"/>
                </a:lnSpc>
              </a:pPr>
              <a:r>
                <a:rPr lang="en-US" sz="3500">
                  <a:solidFill>
                    <a:srgbClr val="FFFFFF"/>
                  </a:solidFill>
                  <a:latin typeface="Public Sans"/>
                  <a:ea typeface="Public Sans"/>
                  <a:cs typeface="Public Sans"/>
                  <a:sym typeface="Public Sans"/>
                </a:rPr>
                <a:t>For exploring this presentation on the Netflix data analysis project. Your interest and engagement are greatly appreciated as we continue to uncover valuable insights from the data.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3923382" y="4599001"/>
            <a:ext cx="2199205" cy="2277896"/>
          </a:xfrm>
          <a:custGeom>
            <a:avLst/>
            <a:gdLst/>
            <a:ahLst/>
            <a:cxnLst/>
            <a:rect l="l" t="t" r="r" b="b"/>
            <a:pathLst>
              <a:path w="2199205" h="2277896">
                <a:moveTo>
                  <a:pt x="0" y="0"/>
                </a:moveTo>
                <a:lnTo>
                  <a:pt x="2199205" y="0"/>
                </a:lnTo>
                <a:lnTo>
                  <a:pt x="2199205" y="2277896"/>
                </a:lnTo>
                <a:lnTo>
                  <a:pt x="0" y="227789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1577542" y="1504950"/>
            <a:ext cx="2032906" cy="2341205"/>
          </a:xfrm>
          <a:custGeom>
            <a:avLst/>
            <a:gdLst/>
            <a:ahLst/>
            <a:cxnLst/>
            <a:rect l="l" t="t" r="r" b="b"/>
            <a:pathLst>
              <a:path w="2032906" h="2341205">
                <a:moveTo>
                  <a:pt x="0" y="0"/>
                </a:moveTo>
                <a:lnTo>
                  <a:pt x="2032906" y="0"/>
                </a:lnTo>
                <a:lnTo>
                  <a:pt x="2032906" y="2341205"/>
                </a:lnTo>
                <a:lnTo>
                  <a:pt x="0" y="234120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TextBox 5"/>
          <p:cNvSpPr txBox="1"/>
          <p:nvPr/>
        </p:nvSpPr>
        <p:spPr>
          <a:xfrm>
            <a:off x="1028700" y="2166409"/>
            <a:ext cx="14773695" cy="37338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Deepen Understanding of Viewer Preferences</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Optimize Operational Efficiency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Drive Strategic Decision-Making</a:t>
            </a:r>
          </a:p>
        </p:txBody>
      </p:sp>
      <p:sp>
        <p:nvSpPr>
          <p:cNvPr id="6" name="TextBox 6"/>
          <p:cNvSpPr txBox="1"/>
          <p:nvPr/>
        </p:nvSpPr>
        <p:spPr>
          <a:xfrm>
            <a:off x="1028700" y="1019175"/>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Objectives</a:t>
            </a:r>
          </a:p>
        </p:txBody>
      </p:sp>
      <p:sp>
        <p:nvSpPr>
          <p:cNvPr id="7" name="TextBox 7"/>
          <p:cNvSpPr txBox="1"/>
          <p:nvPr/>
        </p:nvSpPr>
        <p:spPr>
          <a:xfrm>
            <a:off x="965576" y="6391122"/>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Scope</a:t>
            </a:r>
          </a:p>
        </p:txBody>
      </p:sp>
      <p:sp>
        <p:nvSpPr>
          <p:cNvPr id="8" name="TextBox 8"/>
          <p:cNvSpPr txBox="1"/>
          <p:nvPr/>
        </p:nvSpPr>
        <p:spPr>
          <a:xfrm>
            <a:off x="1154948" y="7777386"/>
            <a:ext cx="14773695" cy="16002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 Deepen Understanding of Viewer Preferences Optimize Operational Efficiency Drive Strategic Decision-Making</a:t>
            </a:r>
          </a:p>
          <a:p>
            <a:pPr algn="l">
              <a:lnSpc>
                <a:spcPts val="4200"/>
              </a:lnSpc>
            </a:pPr>
            <a:endParaRPr lang="en-US" sz="3000">
              <a:solidFill>
                <a:srgbClr val="FFFFFF"/>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AutoShape 2"/>
          <p:cNvSpPr/>
          <p:nvPr/>
        </p:nvSpPr>
        <p:spPr>
          <a:xfrm>
            <a:off x="1028700" y="5938025"/>
            <a:ext cx="16230600" cy="0"/>
          </a:xfrm>
          <a:prstGeom prst="line">
            <a:avLst/>
          </a:prstGeom>
          <a:ln w="19050" cap="rnd">
            <a:solidFill>
              <a:srgbClr val="FFFFFF"/>
            </a:solidFill>
            <a:prstDash val="solid"/>
            <a:headEnd type="none" w="sm" len="sm"/>
            <a:tailEnd type="none" w="sm" len="sm"/>
          </a:ln>
        </p:spPr>
      </p:sp>
      <p:grpSp>
        <p:nvGrpSpPr>
          <p:cNvPr id="3" name="Group 3"/>
          <p:cNvGrpSpPr/>
          <p:nvPr/>
        </p:nvGrpSpPr>
        <p:grpSpPr>
          <a:xfrm>
            <a:off x="866775" y="577610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6324781" y="577610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12000370" y="577610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17097375" y="577610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1" name="Freeform 11"/>
          <p:cNvSpPr/>
          <p:nvPr/>
        </p:nvSpPr>
        <p:spPr>
          <a:xfrm>
            <a:off x="3019290" y="3335825"/>
            <a:ext cx="1210127" cy="1340265"/>
          </a:xfrm>
          <a:custGeom>
            <a:avLst/>
            <a:gdLst/>
            <a:ahLst/>
            <a:cxnLst/>
            <a:rect l="l" t="t" r="r" b="b"/>
            <a:pathLst>
              <a:path w="1210127" h="1340265">
                <a:moveTo>
                  <a:pt x="0" y="0"/>
                </a:moveTo>
                <a:lnTo>
                  <a:pt x="1210127" y="0"/>
                </a:lnTo>
                <a:lnTo>
                  <a:pt x="1210127" y="1340265"/>
                </a:lnTo>
                <a:lnTo>
                  <a:pt x="0" y="134026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2" name="Freeform 12"/>
          <p:cNvSpPr/>
          <p:nvPr/>
        </p:nvSpPr>
        <p:spPr>
          <a:xfrm>
            <a:off x="8668067" y="3400425"/>
            <a:ext cx="1275665" cy="1275665"/>
          </a:xfrm>
          <a:custGeom>
            <a:avLst/>
            <a:gdLst/>
            <a:ahLst/>
            <a:cxnLst/>
            <a:rect l="l" t="t" r="r" b="b"/>
            <a:pathLst>
              <a:path w="1275665" h="1275665">
                <a:moveTo>
                  <a:pt x="0" y="0"/>
                </a:moveTo>
                <a:lnTo>
                  <a:pt x="1275665" y="0"/>
                </a:lnTo>
                <a:lnTo>
                  <a:pt x="1275665" y="1275665"/>
                </a:lnTo>
                <a:lnTo>
                  <a:pt x="0" y="127566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3" name="Freeform 13"/>
          <p:cNvSpPr/>
          <p:nvPr/>
        </p:nvSpPr>
        <p:spPr>
          <a:xfrm>
            <a:off x="14382382" y="3400425"/>
            <a:ext cx="1286282" cy="1275665"/>
          </a:xfrm>
          <a:custGeom>
            <a:avLst/>
            <a:gdLst/>
            <a:ahLst/>
            <a:cxnLst/>
            <a:rect l="l" t="t" r="r" b="b"/>
            <a:pathLst>
              <a:path w="1286282" h="1275665">
                <a:moveTo>
                  <a:pt x="0" y="0"/>
                </a:moveTo>
                <a:lnTo>
                  <a:pt x="1286281" y="0"/>
                </a:lnTo>
                <a:lnTo>
                  <a:pt x="1286281" y="1275665"/>
                </a:lnTo>
                <a:lnTo>
                  <a:pt x="0" y="127566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TextBox 14"/>
          <p:cNvSpPr txBox="1"/>
          <p:nvPr/>
        </p:nvSpPr>
        <p:spPr>
          <a:xfrm>
            <a:off x="6621577" y="655257"/>
            <a:ext cx="5044845" cy="1304925"/>
          </a:xfrm>
          <a:prstGeom prst="rect">
            <a:avLst/>
          </a:prstGeom>
        </p:spPr>
        <p:txBody>
          <a:bodyPr lIns="0" tIns="0" rIns="0" bIns="0" rtlCol="0" anchor="t">
            <a:spAutoFit/>
          </a:bodyPr>
          <a:lstStyle/>
          <a:p>
            <a:pPr marL="0" lvl="0" indent="0" algn="l">
              <a:lnSpc>
                <a:spcPts val="10200"/>
              </a:lnSpc>
              <a:spcBef>
                <a:spcPct val="0"/>
              </a:spcBef>
            </a:pPr>
            <a:r>
              <a:rPr lang="en-US" sz="8500">
                <a:solidFill>
                  <a:srgbClr val="FFFFFF"/>
                </a:solidFill>
                <a:latin typeface="HK Grotesk Bold"/>
                <a:ea typeface="HK Grotesk Bold"/>
                <a:cs typeface="HK Grotesk Bold"/>
                <a:sym typeface="HK Grotesk Bold"/>
              </a:rPr>
              <a:t>Workflow </a:t>
            </a:r>
          </a:p>
        </p:txBody>
      </p:sp>
      <p:sp>
        <p:nvSpPr>
          <p:cNvPr id="15" name="TextBox 15"/>
          <p:cNvSpPr txBox="1"/>
          <p:nvPr/>
        </p:nvSpPr>
        <p:spPr>
          <a:xfrm>
            <a:off x="10287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Collection and Loading</a:t>
            </a:r>
          </a:p>
        </p:txBody>
      </p:sp>
      <p:sp>
        <p:nvSpPr>
          <p:cNvPr id="16" name="TextBox 16"/>
          <p:cNvSpPr txBox="1"/>
          <p:nvPr/>
        </p:nvSpPr>
        <p:spPr>
          <a:xfrm>
            <a:off x="4966169"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Cleaning and Transformation</a:t>
            </a:r>
          </a:p>
        </p:txBody>
      </p:sp>
      <p:sp>
        <p:nvSpPr>
          <p:cNvPr id="17" name="TextBox 17"/>
          <p:cNvSpPr txBox="1"/>
          <p:nvPr/>
        </p:nvSpPr>
        <p:spPr>
          <a:xfrm>
            <a:off x="140563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Analysis and Insights</a:t>
            </a:r>
          </a:p>
        </p:txBody>
      </p:sp>
      <p:sp>
        <p:nvSpPr>
          <p:cNvPr id="18" name="TextBox 18"/>
          <p:cNvSpPr txBox="1"/>
          <p:nvPr/>
        </p:nvSpPr>
        <p:spPr>
          <a:xfrm>
            <a:off x="9734867"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Storage and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1028700" y="2971323"/>
            <a:ext cx="14773695" cy="5802630"/>
          </a:xfrm>
          <a:prstGeom prst="rect">
            <a:avLst/>
          </a:prstGeom>
        </p:spPr>
        <p:txBody>
          <a:bodyPr lIns="0" tIns="0" rIns="0" bIns="0" rtlCol="0" anchor="t">
            <a:spAutoFit/>
          </a:bodyPr>
          <a:lstStyle/>
          <a:p>
            <a:pPr algn="l">
              <a:lnSpc>
                <a:spcPts val="4620"/>
              </a:lnSpc>
            </a:pPr>
            <a:r>
              <a:rPr lang="en-US" sz="3300">
                <a:solidFill>
                  <a:srgbClr val="FFFFFF"/>
                </a:solidFill>
                <a:latin typeface="Public Sans"/>
                <a:ea typeface="Public Sans"/>
                <a:cs typeface="Public Sans"/>
                <a:sym typeface="Public Sans"/>
              </a:rPr>
              <a:t>Data Sources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Netflix dataset containing information about movies, TV shows, directors, cast, genres, countries, duration, and ratings.</a:t>
            </a:r>
          </a:p>
          <a:p>
            <a:pPr algn="l">
              <a:lnSpc>
                <a:spcPts val="4620"/>
              </a:lnSpc>
            </a:pPr>
            <a:endParaRPr lang="en-US" sz="3300">
              <a:solidFill>
                <a:srgbClr val="FFFFFF"/>
              </a:solidFill>
              <a:latin typeface="Public Sans"/>
              <a:ea typeface="Public Sans"/>
              <a:cs typeface="Public Sans"/>
              <a:sym typeface="Public Sans"/>
            </a:endParaRPr>
          </a:p>
          <a:p>
            <a:pPr algn="l">
              <a:lnSpc>
                <a:spcPts val="4620"/>
              </a:lnSpc>
            </a:pPr>
            <a:r>
              <a:rPr lang="en-US" sz="3300">
                <a:solidFill>
                  <a:srgbClr val="FFFFFF"/>
                </a:solidFill>
                <a:latin typeface="Public Sans"/>
                <a:ea typeface="Public Sans"/>
                <a:cs typeface="Public Sans"/>
                <a:sym typeface="Public Sans"/>
              </a:rPr>
              <a:t>Data Loading Process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Data was initially loaded into Python for preprocessing and then imported into the raw data layer of SQL Server.</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28700"/>
            <a:ext cx="14899943" cy="1200150"/>
          </a:xfrm>
          <a:prstGeom prst="rect">
            <a:avLst/>
          </a:prstGeom>
        </p:spPr>
        <p:txBody>
          <a:bodyPr lIns="0" tIns="0" rIns="0" bIns="0" rtlCol="0" anchor="t">
            <a:spAutoFit/>
          </a:bodyPr>
          <a:lstStyle/>
          <a:p>
            <a:pPr marL="0" lvl="0" indent="0" algn="l">
              <a:lnSpc>
                <a:spcPts val="9480"/>
              </a:lnSpc>
            </a:pPr>
            <a:r>
              <a:rPr lang="en-US" sz="7900">
                <a:solidFill>
                  <a:srgbClr val="FFFFFF"/>
                </a:solidFill>
                <a:latin typeface="HK Grotesk Bold"/>
                <a:ea typeface="HK Grotesk Bold"/>
                <a:cs typeface="HK Grotesk Bold"/>
                <a:sym typeface="HK Grotesk Bold"/>
              </a:rPr>
              <a:t>Data Collection and Loading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CLEANING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613200" y="519113"/>
            <a:ext cx="15865699" cy="1009650"/>
          </a:xfrm>
          <a:prstGeom prst="rect">
            <a:avLst/>
          </a:prstGeom>
        </p:spPr>
        <p:txBody>
          <a:bodyPr lIns="0" tIns="0" rIns="0" bIns="0" rtlCol="0" anchor="t">
            <a:spAutoFit/>
          </a:bodyPr>
          <a:lstStyle/>
          <a:p>
            <a:pPr marL="1424943" lvl="1" indent="-712472" algn="l">
              <a:lnSpc>
                <a:spcPts val="7920"/>
              </a:lnSpc>
              <a:spcBef>
                <a:spcPct val="0"/>
              </a:spcBef>
              <a:buAutoNum type="arabicPeriod"/>
            </a:pPr>
            <a:r>
              <a:rPr lang="en-US" sz="6600">
                <a:solidFill>
                  <a:srgbClr val="FFFFFF"/>
                </a:solidFill>
                <a:latin typeface="HK Grotesk Bold"/>
                <a:ea typeface="HK Grotesk Bold"/>
                <a:cs typeface="HK Grotesk Bold"/>
                <a:sym typeface="HK Grotesk Bold"/>
              </a:rPr>
              <a:t>Enhancements in Netflix Data Table</a:t>
            </a:r>
          </a:p>
        </p:txBody>
      </p:sp>
      <p:grpSp>
        <p:nvGrpSpPr>
          <p:cNvPr id="4" name="Group 4"/>
          <p:cNvGrpSpPr/>
          <p:nvPr/>
        </p:nvGrpSpPr>
        <p:grpSpPr>
          <a:xfrm>
            <a:off x="1393601" y="2032934"/>
            <a:ext cx="13062646" cy="2399758"/>
            <a:chOff x="0" y="0"/>
            <a:chExt cx="17416861" cy="3199677"/>
          </a:xfrm>
        </p:grpSpPr>
        <p:sp>
          <p:nvSpPr>
            <p:cNvPr id="5" name="TextBox 5"/>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Changed Data Type of Title Column</a:t>
              </a:r>
            </a:p>
          </p:txBody>
        </p:sp>
        <p:sp>
          <p:nvSpPr>
            <p:cNvPr id="6" name="TextBox 6"/>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spcBef>
                  <a:spcPct val="0"/>
                </a:spcBef>
                <a:buFont typeface="Arial"/>
                <a:buChar char="•"/>
              </a:pPr>
              <a:r>
                <a:rPr lang="en-US" sz="2400">
                  <a:solidFill>
                    <a:srgbClr val="FFFFFF"/>
                  </a:solidFill>
                  <a:latin typeface="Public Sans"/>
                  <a:ea typeface="Public Sans"/>
                  <a:cs typeface="Public Sans"/>
                  <a:sym typeface="Public Sans"/>
                </a:rPr>
                <a:t>Conve</a:t>
              </a:r>
              <a:r>
                <a:rPr lang="en-US" sz="2400" u="none">
                  <a:solidFill>
                    <a:srgbClr val="FFFFFF"/>
                  </a:solidFill>
                  <a:latin typeface="Public Sans"/>
                  <a:ea typeface="Public Sans"/>
                  <a:cs typeface="Public Sans"/>
                  <a:sym typeface="Public Sans"/>
                </a:rPr>
                <a:t>rted ‘title’ column from ‘varchar’ to ‘nvarchar’ to support foreign characters.</a:t>
              </a:r>
            </a:p>
            <a:p>
              <a:pPr algn="l">
                <a:lnSpc>
                  <a:spcPts val="3359"/>
                </a:lnSpc>
                <a:spcBef>
                  <a:spcPct val="0"/>
                </a:spcBef>
              </a:pPr>
              <a:endParaRPr lang="en-US" sz="2400" u="none">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u="none">
                  <a:solidFill>
                    <a:srgbClr val="FFFFFF"/>
                  </a:solidFill>
                  <a:latin typeface="Public Sans"/>
                  <a:ea typeface="Public Sans"/>
                  <a:cs typeface="Public Sans"/>
                  <a:sym typeface="Public Sans"/>
                </a:rPr>
                <a:t>Ensured visibility and correct representation of all characters in titles.</a:t>
              </a:r>
            </a:p>
            <a:p>
              <a:pPr marL="0" lvl="0" indent="0" algn="l">
                <a:lnSpc>
                  <a:spcPts val="3359"/>
                </a:lnSpc>
                <a:spcBef>
                  <a:spcPct val="0"/>
                </a:spcBef>
              </a:pPr>
              <a:r>
                <a:rPr lang="en-US" sz="2399" u="none">
                  <a:solidFill>
                    <a:srgbClr val="FFFFFF"/>
                  </a:solidFill>
                  <a:latin typeface="Public Sans"/>
                  <a:ea typeface="Public Sans"/>
                  <a:cs typeface="Public Sans"/>
                  <a:sym typeface="Public Sans"/>
                </a:rPr>
                <a:t> </a:t>
              </a:r>
            </a:p>
          </p:txBody>
        </p:sp>
      </p:grpSp>
      <p:grpSp>
        <p:nvGrpSpPr>
          <p:cNvPr id="7" name="Group 7"/>
          <p:cNvGrpSpPr/>
          <p:nvPr/>
        </p:nvGrpSpPr>
        <p:grpSpPr>
          <a:xfrm>
            <a:off x="1393601" y="4708916"/>
            <a:ext cx="13062646" cy="2399758"/>
            <a:chOff x="0" y="0"/>
            <a:chExt cx="17416861" cy="3199677"/>
          </a:xfrm>
        </p:grpSpPr>
        <p:sp>
          <p:nvSpPr>
            <p:cNvPr id="8" name="TextBox 8"/>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Adjusted Column Lengths</a:t>
              </a:r>
            </a:p>
          </p:txBody>
        </p:sp>
        <p:sp>
          <p:nvSpPr>
            <p:cNvPr id="9" name="TextBox 9"/>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Determined optimal column lengths using Python to improve loading speed.</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Changed from max length to required length for efficient data handling.</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grpSp>
        <p:nvGrpSpPr>
          <p:cNvPr id="10" name="Group 10"/>
          <p:cNvGrpSpPr/>
          <p:nvPr/>
        </p:nvGrpSpPr>
        <p:grpSpPr>
          <a:xfrm>
            <a:off x="1393601" y="7384899"/>
            <a:ext cx="13062646" cy="2399758"/>
            <a:chOff x="0" y="0"/>
            <a:chExt cx="17416861" cy="3199677"/>
          </a:xfrm>
        </p:grpSpPr>
        <p:sp>
          <p:nvSpPr>
            <p:cNvPr id="11" name="TextBox 11"/>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Set Primary Key for show_id</a:t>
              </a:r>
            </a:p>
          </p:txBody>
        </p:sp>
        <p:sp>
          <p:nvSpPr>
            <p:cNvPr id="12" name="TextBox 12"/>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Identified ‘show_id’ as unique across the dataset.</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Established ‘show_id’ as the primary key to ensure data integrity and uniqueness.</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864210"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4"/>
            <a:stretch>
              <a:fillRect/>
            </a:stretch>
          </a:blipFill>
        </p:spPr>
      </p:sp>
      <p:sp>
        <p:nvSpPr>
          <p:cNvPr id="4" name="Freeform 4"/>
          <p:cNvSpPr/>
          <p:nvPr/>
        </p:nvSpPr>
        <p:spPr>
          <a:xfrm>
            <a:off x="8300358"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5"/>
            <a:stretch>
              <a:fillRect/>
            </a:stretch>
          </a:blipFill>
        </p:spPr>
      </p:sp>
      <p:sp>
        <p:nvSpPr>
          <p:cNvPr id="5" name="Freeform 5"/>
          <p:cNvSpPr/>
          <p:nvPr/>
        </p:nvSpPr>
        <p:spPr>
          <a:xfrm>
            <a:off x="7804113" y="4988311"/>
            <a:ext cx="2178572" cy="1553267"/>
          </a:xfrm>
          <a:custGeom>
            <a:avLst/>
            <a:gdLst/>
            <a:ahLst/>
            <a:cxnLst/>
            <a:rect l="l" t="t" r="r" b="b"/>
            <a:pathLst>
              <a:path w="2178572" h="1553267">
                <a:moveTo>
                  <a:pt x="0" y="0"/>
                </a:moveTo>
                <a:lnTo>
                  <a:pt x="2178571" y="0"/>
                </a:lnTo>
                <a:lnTo>
                  <a:pt x="2178571" y="1553268"/>
                </a:lnTo>
                <a:lnTo>
                  <a:pt x="0" y="155326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TextBox 6"/>
          <p:cNvSpPr txBox="1"/>
          <p:nvPr/>
        </p:nvSpPr>
        <p:spPr>
          <a:xfrm>
            <a:off x="5143500" y="329596"/>
            <a:ext cx="7499797" cy="110490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DATA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928</Words>
  <Application>Microsoft Office PowerPoint</Application>
  <PresentationFormat>Custom</PresentationFormat>
  <Paragraphs>166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HK Grotesk Bold</vt:lpstr>
      <vt:lpstr>Calibri</vt:lpstr>
      <vt:lpstr>Public Sans</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Analysis</dc:title>
  <cp:lastModifiedBy>hp</cp:lastModifiedBy>
  <cp:revision>3</cp:revision>
  <dcterms:created xsi:type="dcterms:W3CDTF">2006-08-16T00:00:00Z</dcterms:created>
  <dcterms:modified xsi:type="dcterms:W3CDTF">2024-07-26T18:36:00Z</dcterms:modified>
  <dc:identifier>DAGKdcTX8YM</dc:identifier>
</cp:coreProperties>
</file>